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Montserrat"/>
      <p:bold r:id="rId23"/>
      <p:boldItalic r:id="rId24"/>
    </p:embeddedFont>
    <p:embeddedFont>
      <p:font typeface="Oswald"/>
      <p:bold r:id="rId25"/>
    </p:embeddedFont>
    <p:embeddedFont>
      <p:font typeface="DM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regular.fntdata"/><Relationship Id="rId25" Type="http://schemas.openxmlformats.org/officeDocument/2006/relationships/font" Target="fonts/Oswald-bold.fntdata"/><Relationship Id="rId28" Type="http://schemas.openxmlformats.org/officeDocument/2006/relationships/font" Target="fonts/DMSans-italic.fntdata"/><Relationship Id="rId27" Type="http://schemas.openxmlformats.org/officeDocument/2006/relationships/font" Target="fonts/DM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f72b7099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ef72b7099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f72b7099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ef72b70993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f4a1a1c3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ef4a1a1c33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f4a1a1c3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ef4a1a1c33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f4a1a1c3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ef4a1a1c33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f4a1a1c3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ef4a1a1c33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f4a1a1c3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ef4a1a1c33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f4a1a1c3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ef4a1a1c33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f4a1a1c3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ef4a1a1c33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10" Type="http://schemas.openxmlformats.org/officeDocument/2006/relationships/image" Target="../media/image26.jpg"/><Relationship Id="rId9" Type="http://schemas.openxmlformats.org/officeDocument/2006/relationships/image" Target="../media/image19.jpg"/><Relationship Id="rId5" Type="http://schemas.openxmlformats.org/officeDocument/2006/relationships/image" Target="../media/image18.jp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12.jpg"/><Relationship Id="rId6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7662959">
            <a:off x="15972003" y="8368877"/>
            <a:ext cx="3616680" cy="279110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-1058275" y="-2497675"/>
            <a:ext cx="2684234" cy="5601272"/>
          </a:xfrm>
          <a:custGeom>
            <a:rect b="b" l="l" r="r" t="t"/>
            <a:pathLst>
              <a:path extrusionOk="0"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3"/>
          <p:cNvGrpSpPr/>
          <p:nvPr/>
        </p:nvGrpSpPr>
        <p:grpSpPr>
          <a:xfrm>
            <a:off x="4236347" y="3103606"/>
            <a:ext cx="9815307" cy="4307509"/>
            <a:chOff x="0" y="-19050"/>
            <a:chExt cx="1895495" cy="83185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1895495" cy="812800"/>
            </a:xfrm>
            <a:custGeom>
              <a:rect b="b" l="l" r="r" t="t"/>
              <a:pathLst>
                <a:path extrusionOk="0"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4236247" y="5211086"/>
            <a:ext cx="981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for time series</a:t>
            </a:r>
            <a:endParaRPr sz="4000"/>
          </a:p>
        </p:txBody>
      </p:sp>
      <p:sp>
        <p:nvSpPr>
          <p:cNvPr id="91" name="Google Shape;91;p13"/>
          <p:cNvSpPr txBox="1"/>
          <p:nvPr/>
        </p:nvSpPr>
        <p:spPr>
          <a:xfrm>
            <a:off x="4236297" y="4364484"/>
            <a:ext cx="981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Conditional Denoising Diffusion</a:t>
            </a:r>
            <a:endParaRPr sz="5500"/>
          </a:p>
        </p:txBody>
      </p:sp>
      <p:sp>
        <p:nvSpPr>
          <p:cNvPr id="92" name="Google Shape;92;p13"/>
          <p:cNvSpPr txBox="1"/>
          <p:nvPr/>
        </p:nvSpPr>
        <p:spPr>
          <a:xfrm>
            <a:off x="2719596" y="7482578"/>
            <a:ext cx="128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5393660" y="1538248"/>
            <a:ext cx="1865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35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РАФФ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2F4F5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2266442" y="119341"/>
            <a:ext cx="9537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Diffusion</a:t>
            </a: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r</a:t>
            </a: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esults 2/2</a:t>
            </a:r>
            <a:endParaRPr sz="7500"/>
          </a:p>
        </p:txBody>
      </p:sp>
      <p:grpSp>
        <p:nvGrpSpPr>
          <p:cNvPr id="225" name="Google Shape;225;p22"/>
          <p:cNvGrpSpPr/>
          <p:nvPr/>
        </p:nvGrpSpPr>
        <p:grpSpPr>
          <a:xfrm>
            <a:off x="16333169" y="7997108"/>
            <a:ext cx="2094750" cy="2450140"/>
            <a:chOff x="0" y="-19050"/>
            <a:chExt cx="551700" cy="645300"/>
          </a:xfrm>
        </p:grpSpPr>
        <p:sp>
          <p:nvSpPr>
            <p:cNvPr id="226" name="Google Shape;226;p22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27" name="Google Shape;227;p22"/>
            <p:cNvSpPr txBox="1"/>
            <p:nvPr/>
          </p:nvSpPr>
          <p:spPr>
            <a:xfrm>
              <a:off x="0" y="-19050"/>
              <a:ext cx="5517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22"/>
          <p:cNvGrpSpPr/>
          <p:nvPr/>
        </p:nvGrpSpPr>
        <p:grpSpPr>
          <a:xfrm>
            <a:off x="-224419" y="-1421352"/>
            <a:ext cx="2094750" cy="2450140"/>
            <a:chOff x="0" y="-19050"/>
            <a:chExt cx="551700" cy="645300"/>
          </a:xfrm>
        </p:grpSpPr>
        <p:sp>
          <p:nvSpPr>
            <p:cNvPr id="229" name="Google Shape;229;p22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30" name="Google Shape;230;p22"/>
            <p:cNvSpPr txBox="1"/>
            <p:nvPr/>
          </p:nvSpPr>
          <p:spPr>
            <a:xfrm>
              <a:off x="0" y="-19050"/>
              <a:ext cx="5517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57074"/>
          <a:stretch/>
        </p:blipFill>
        <p:spPr>
          <a:xfrm>
            <a:off x="278925" y="2033575"/>
            <a:ext cx="17730150" cy="710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2F4F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/>
        </p:nvSpPr>
        <p:spPr>
          <a:xfrm>
            <a:off x="2045942" y="146516"/>
            <a:ext cx="9537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Diffusion results 1/</a:t>
            </a: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7500"/>
          </a:p>
        </p:txBody>
      </p:sp>
      <p:grpSp>
        <p:nvGrpSpPr>
          <p:cNvPr id="237" name="Google Shape;237;p23"/>
          <p:cNvGrpSpPr/>
          <p:nvPr/>
        </p:nvGrpSpPr>
        <p:grpSpPr>
          <a:xfrm>
            <a:off x="16333169" y="7997109"/>
            <a:ext cx="2094695" cy="2450051"/>
            <a:chOff x="0" y="-19050"/>
            <a:chExt cx="551689" cy="645281"/>
          </a:xfrm>
        </p:grpSpPr>
        <p:sp>
          <p:nvSpPr>
            <p:cNvPr id="238" name="Google Shape;238;p23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39" name="Google Shape;239;p23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23"/>
          <p:cNvGrpSpPr/>
          <p:nvPr/>
        </p:nvGrpSpPr>
        <p:grpSpPr>
          <a:xfrm>
            <a:off x="-224419" y="-1421351"/>
            <a:ext cx="2094695" cy="2450051"/>
            <a:chOff x="0" y="-19050"/>
            <a:chExt cx="551689" cy="645281"/>
          </a:xfrm>
        </p:grpSpPr>
        <p:sp>
          <p:nvSpPr>
            <p:cNvPr id="241" name="Google Shape;241;p23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42" name="Google Shape;242;p23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b="42379" l="0" r="0" t="0"/>
          <a:stretch/>
        </p:blipFill>
        <p:spPr>
          <a:xfrm>
            <a:off x="828238" y="1154400"/>
            <a:ext cx="16631524" cy="894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2F4F5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/>
        </p:nvSpPr>
        <p:spPr>
          <a:xfrm>
            <a:off x="2021542" y="195366"/>
            <a:ext cx="9537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Diffusion</a:t>
            </a: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+ETS results </a:t>
            </a:r>
            <a:endParaRPr sz="7500"/>
          </a:p>
        </p:txBody>
      </p:sp>
      <p:grpSp>
        <p:nvGrpSpPr>
          <p:cNvPr id="249" name="Google Shape;249;p24"/>
          <p:cNvGrpSpPr/>
          <p:nvPr/>
        </p:nvGrpSpPr>
        <p:grpSpPr>
          <a:xfrm>
            <a:off x="16333169" y="7997108"/>
            <a:ext cx="2094750" cy="2450140"/>
            <a:chOff x="0" y="-19050"/>
            <a:chExt cx="551700" cy="645300"/>
          </a:xfrm>
        </p:grpSpPr>
        <p:sp>
          <p:nvSpPr>
            <p:cNvPr id="250" name="Google Shape;250;p24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51" name="Google Shape;251;p24"/>
            <p:cNvSpPr txBox="1"/>
            <p:nvPr/>
          </p:nvSpPr>
          <p:spPr>
            <a:xfrm>
              <a:off x="0" y="-19050"/>
              <a:ext cx="5517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24"/>
          <p:cNvGrpSpPr/>
          <p:nvPr/>
        </p:nvGrpSpPr>
        <p:grpSpPr>
          <a:xfrm>
            <a:off x="-224419" y="-1421352"/>
            <a:ext cx="2094750" cy="2450140"/>
            <a:chOff x="0" y="-19050"/>
            <a:chExt cx="551700" cy="645300"/>
          </a:xfrm>
        </p:grpSpPr>
        <p:sp>
          <p:nvSpPr>
            <p:cNvPr id="253" name="Google Shape;253;p24"/>
            <p:cNvSpPr/>
            <p:nvPr/>
          </p:nvSpPr>
          <p:spPr>
            <a:xfrm>
              <a:off x="0" y="0"/>
              <a:ext cx="551689" cy="626231"/>
            </a:xfrm>
            <a:custGeom>
              <a:rect b="b" l="l" r="r" t="t"/>
              <a:pathLst>
                <a:path extrusionOk="0"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254" name="Google Shape;254;p24"/>
            <p:cNvSpPr txBox="1"/>
            <p:nvPr/>
          </p:nvSpPr>
          <p:spPr>
            <a:xfrm>
              <a:off x="0" y="-19050"/>
              <a:ext cx="5517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5" name="Google Shape;255;p24"/>
          <p:cNvPicPr preferRelativeResize="0"/>
          <p:nvPr/>
        </p:nvPicPr>
        <p:blipFill rotWithShape="1">
          <a:blip r:embed="rId3">
            <a:alphaModFix/>
          </a:blip>
          <a:srcRect b="15242" l="921" r="0" t="71350"/>
          <a:stretch/>
        </p:blipFill>
        <p:spPr>
          <a:xfrm>
            <a:off x="965050" y="6075175"/>
            <a:ext cx="16357904" cy="373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4">
            <a:alphaModFix/>
          </a:blip>
          <a:srcRect b="16778" l="0" r="0" t="69124"/>
          <a:stretch/>
        </p:blipFill>
        <p:spPr>
          <a:xfrm>
            <a:off x="964964" y="1562326"/>
            <a:ext cx="16358060" cy="3733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16333175" y="1154400"/>
            <a:ext cx="2711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15576900" y="5615125"/>
            <a:ext cx="2711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DD+ETS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1886226" y="7234525"/>
            <a:ext cx="14653828" cy="969586"/>
          </a:xfrm>
          <a:custGeom>
            <a:rect b="b" l="l" r="r" t="t"/>
            <a:pathLst>
              <a:path extrusionOk="0"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264" name="Google Shape;264;p25"/>
          <p:cNvSpPr txBox="1"/>
          <p:nvPr/>
        </p:nvSpPr>
        <p:spPr>
          <a:xfrm>
            <a:off x="742402" y="566725"/>
            <a:ext cx="7241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431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Metrics</a:t>
            </a:r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4418910" y="3264780"/>
            <a:ext cx="6909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81" u="none" cap="none" strike="noStrike">
                <a:solidFill>
                  <a:srgbClr val="FDFBFB"/>
                </a:solidFill>
                <a:latin typeface="DM Sans"/>
                <a:ea typeface="DM Sans"/>
                <a:cs typeface="DM Sans"/>
                <a:sym typeface="DM Sans"/>
              </a:rPr>
              <a:t>CUSTOMERS</a:t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 rot="-10596520">
            <a:off x="16291702" y="-1362494"/>
            <a:ext cx="4091906" cy="4510571"/>
          </a:xfrm>
          <a:custGeom>
            <a:rect b="b" l="l" r="r" t="t"/>
            <a:pathLst>
              <a:path extrusionOk="0"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25"/>
          <p:cNvSpPr/>
          <p:nvPr/>
        </p:nvSpPr>
        <p:spPr>
          <a:xfrm rot="-10585420">
            <a:off x="-596430" y="8387025"/>
            <a:ext cx="3880496" cy="4791406"/>
          </a:xfrm>
          <a:custGeom>
            <a:rect b="b" l="l" r="r" t="t"/>
            <a:pathLst>
              <a:path extrusionOk="0"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8" name="Google Shape;2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4929480"/>
            <a:ext cx="153162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/>
          <p:nvPr/>
        </p:nvSpPr>
        <p:spPr>
          <a:xfrm>
            <a:off x="1501775" y="7078800"/>
            <a:ext cx="14897653" cy="1056087"/>
          </a:xfrm>
          <a:custGeom>
            <a:rect b="b" l="l" r="r" t="t"/>
            <a:pathLst>
              <a:path extrusionOk="0"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sp>
        <p:nvSpPr>
          <p:cNvPr id="274" name="Google Shape;274;p26"/>
          <p:cNvSpPr txBox="1"/>
          <p:nvPr/>
        </p:nvSpPr>
        <p:spPr>
          <a:xfrm>
            <a:off x="742402" y="566725"/>
            <a:ext cx="7241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431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Metrics</a:t>
            </a:r>
            <a:endParaRPr/>
          </a:p>
        </p:txBody>
      </p:sp>
      <p:sp>
        <p:nvSpPr>
          <p:cNvPr id="275" name="Google Shape;275;p26"/>
          <p:cNvSpPr txBox="1"/>
          <p:nvPr/>
        </p:nvSpPr>
        <p:spPr>
          <a:xfrm>
            <a:off x="2828168" y="2567050"/>
            <a:ext cx="76086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81" u="none" cap="none" strike="noStrike">
                <a:solidFill>
                  <a:srgbClr val="FDFBFB"/>
                </a:solidFill>
                <a:latin typeface="DM Sans"/>
                <a:ea typeface="DM Sans"/>
                <a:cs typeface="DM Sans"/>
                <a:sym typeface="DM Sans"/>
              </a:rPr>
              <a:t>CUSTOMERS</a:t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 rot="-10585420">
            <a:off x="1418920" y="8793000"/>
            <a:ext cx="3880496" cy="4791406"/>
          </a:xfrm>
          <a:custGeom>
            <a:rect b="b" l="l" r="r" t="t"/>
            <a:pathLst>
              <a:path extrusionOk="0"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6"/>
          <p:cNvSpPr/>
          <p:nvPr/>
        </p:nvSpPr>
        <p:spPr>
          <a:xfrm rot="-10585420">
            <a:off x="9077370" y="-2340350"/>
            <a:ext cx="3880496" cy="4791406"/>
          </a:xfrm>
          <a:custGeom>
            <a:rect b="b" l="l" r="r" t="t"/>
            <a:pathLst>
              <a:path extrusionOk="0"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8" name="Google Shape;2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775" y="4488000"/>
            <a:ext cx="150685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/>
          <p:nvPr/>
        </p:nvSpPr>
        <p:spPr>
          <a:xfrm rot="3399150">
            <a:off x="15079647" y="-474187"/>
            <a:ext cx="5785313" cy="3024208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27"/>
          <p:cNvSpPr/>
          <p:nvPr/>
        </p:nvSpPr>
        <p:spPr>
          <a:xfrm rot="3414909">
            <a:off x="-987080" y="8709686"/>
            <a:ext cx="2456040" cy="1309883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27"/>
          <p:cNvSpPr txBox="1"/>
          <p:nvPr/>
        </p:nvSpPr>
        <p:spPr>
          <a:xfrm>
            <a:off x="742402" y="566725"/>
            <a:ext cx="7241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431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Metrics</a:t>
            </a:r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1947184" y="2703465"/>
            <a:ext cx="473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81" u="none" cap="none" strike="noStrike">
                <a:solidFill>
                  <a:srgbClr val="FDFBFB"/>
                </a:solidFill>
                <a:latin typeface="DM Sans"/>
                <a:ea typeface="DM Sans"/>
                <a:cs typeface="DM Sans"/>
                <a:sym typeface="DM Sans"/>
              </a:rPr>
              <a:t>CUSTOMERS</a:t>
            </a:r>
            <a:endParaRPr/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400" y="3747316"/>
            <a:ext cx="15565647" cy="249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27"/>
          <p:cNvCxnSpPr/>
          <p:nvPr/>
        </p:nvCxnSpPr>
        <p:spPr>
          <a:xfrm flipH="1">
            <a:off x="8327475" y="3880375"/>
            <a:ext cx="9600" cy="235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7"/>
          <p:cNvCxnSpPr/>
          <p:nvPr/>
        </p:nvCxnSpPr>
        <p:spPr>
          <a:xfrm>
            <a:off x="11034300" y="3817403"/>
            <a:ext cx="10500" cy="242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7"/>
          <p:cNvCxnSpPr/>
          <p:nvPr/>
        </p:nvCxnSpPr>
        <p:spPr>
          <a:xfrm>
            <a:off x="13749350" y="3894203"/>
            <a:ext cx="0" cy="235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/>
          <p:nvPr/>
        </p:nvSpPr>
        <p:spPr>
          <a:xfrm rot="911150">
            <a:off x="-1186711" y="-1011424"/>
            <a:ext cx="2534517" cy="3487607"/>
          </a:xfrm>
          <a:custGeom>
            <a:rect b="b" l="l" r="r" t="t"/>
            <a:pathLst>
              <a:path extrusionOk="0"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28"/>
          <p:cNvSpPr/>
          <p:nvPr/>
        </p:nvSpPr>
        <p:spPr>
          <a:xfrm rot="-10585420">
            <a:off x="15312295" y="8037550"/>
            <a:ext cx="3880496" cy="4791406"/>
          </a:xfrm>
          <a:custGeom>
            <a:rect b="b" l="l" r="r" t="t"/>
            <a:pathLst>
              <a:path extrusionOk="0"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8"/>
          <p:cNvSpPr/>
          <p:nvPr/>
        </p:nvSpPr>
        <p:spPr>
          <a:xfrm rot="10800000">
            <a:off x="30709925" y="-218915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98" name="Google Shape;298;p28"/>
          <p:cNvSpPr txBox="1"/>
          <p:nvPr/>
        </p:nvSpPr>
        <p:spPr>
          <a:xfrm>
            <a:off x="2343797" y="1155414"/>
            <a:ext cx="13617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OUR TEAM</a:t>
            </a:r>
            <a:r>
              <a:rPr b="1" lang="en-US" sz="9431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/>
          </a:p>
        </p:txBody>
      </p:sp>
      <p:grpSp>
        <p:nvGrpSpPr>
          <p:cNvPr id="299" name="Google Shape;299;p28"/>
          <p:cNvGrpSpPr/>
          <p:nvPr/>
        </p:nvGrpSpPr>
        <p:grpSpPr>
          <a:xfrm>
            <a:off x="755694" y="4796916"/>
            <a:ext cx="3145217" cy="3608572"/>
            <a:chOff x="0" y="-47625"/>
            <a:chExt cx="862412" cy="989463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0"/>
              <a:ext cx="862412" cy="941838"/>
            </a:xfrm>
            <a:custGeom>
              <a:rect b="b" l="l" r="r" t="t"/>
              <a:pathLst>
                <a:path extrusionOk="0"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301" name="Google Shape;301;p2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933389" y="3832703"/>
            <a:ext cx="2723501" cy="2643500"/>
            <a:chOff x="-23042" y="66269"/>
            <a:chExt cx="6542159" cy="6349987"/>
          </a:xfrm>
        </p:grpSpPr>
        <p:sp>
          <p:nvSpPr>
            <p:cNvPr id="303" name="Google Shape;303;p28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24973" l="222" r="222" t="-24973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8"/>
          <p:cNvGrpSpPr/>
          <p:nvPr/>
        </p:nvGrpSpPr>
        <p:grpSpPr>
          <a:xfrm>
            <a:off x="4911371" y="4796916"/>
            <a:ext cx="3145217" cy="3608572"/>
            <a:chOff x="0" y="-47625"/>
            <a:chExt cx="862412" cy="989463"/>
          </a:xfrm>
        </p:grpSpPr>
        <p:sp>
          <p:nvSpPr>
            <p:cNvPr id="306" name="Google Shape;306;p28"/>
            <p:cNvSpPr/>
            <p:nvPr/>
          </p:nvSpPr>
          <p:spPr>
            <a:xfrm>
              <a:off x="0" y="0"/>
              <a:ext cx="862412" cy="941838"/>
            </a:xfrm>
            <a:custGeom>
              <a:rect b="b" l="l" r="r" t="t"/>
              <a:pathLst>
                <a:path extrusionOk="0"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307" name="Google Shape;307;p2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28"/>
          <p:cNvSpPr txBox="1"/>
          <p:nvPr/>
        </p:nvSpPr>
        <p:spPr>
          <a:xfrm>
            <a:off x="5183837" y="6846175"/>
            <a:ext cx="2723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Алина Салимова</a:t>
            </a:r>
            <a:endParaRPr/>
          </a:p>
        </p:txBody>
      </p:sp>
      <p:grpSp>
        <p:nvGrpSpPr>
          <p:cNvPr id="309" name="Google Shape;309;p28"/>
          <p:cNvGrpSpPr/>
          <p:nvPr/>
        </p:nvGrpSpPr>
        <p:grpSpPr>
          <a:xfrm>
            <a:off x="9066239" y="4796916"/>
            <a:ext cx="3145217" cy="3608572"/>
            <a:chOff x="0" y="-47625"/>
            <a:chExt cx="862412" cy="989463"/>
          </a:xfrm>
        </p:grpSpPr>
        <p:sp>
          <p:nvSpPr>
            <p:cNvPr id="310" name="Google Shape;310;p28"/>
            <p:cNvSpPr/>
            <p:nvPr/>
          </p:nvSpPr>
          <p:spPr>
            <a:xfrm>
              <a:off x="0" y="0"/>
              <a:ext cx="862412" cy="941838"/>
            </a:xfrm>
            <a:custGeom>
              <a:rect b="b" l="l" r="r" t="t"/>
              <a:pathLst>
                <a:path extrusionOk="0"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311" name="Google Shape;311;p2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28"/>
          <p:cNvSpPr txBox="1"/>
          <p:nvPr/>
        </p:nvSpPr>
        <p:spPr>
          <a:xfrm>
            <a:off x="9634234" y="6707921"/>
            <a:ext cx="20091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Анатолий Попов</a:t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9443580" y="7637667"/>
            <a:ext cx="230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755694" y="8405489"/>
            <a:ext cx="3145217" cy="333081"/>
          </a:xfrm>
          <a:custGeom>
            <a:rect b="b" l="l" r="r" t="t"/>
            <a:pathLst>
              <a:path extrusionOk="0"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315" name="Google Shape;315;p28"/>
          <p:cNvSpPr/>
          <p:nvPr/>
        </p:nvSpPr>
        <p:spPr>
          <a:xfrm>
            <a:off x="4911371" y="8405489"/>
            <a:ext cx="3145217" cy="333081"/>
          </a:xfrm>
          <a:custGeom>
            <a:rect b="b" l="l" r="r" t="t"/>
            <a:pathLst>
              <a:path extrusionOk="0"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316" name="Google Shape;316;p28"/>
          <p:cNvSpPr/>
          <p:nvPr/>
        </p:nvSpPr>
        <p:spPr>
          <a:xfrm>
            <a:off x="9066239" y="8405489"/>
            <a:ext cx="3145217" cy="333081"/>
          </a:xfrm>
          <a:custGeom>
            <a:rect b="b" l="l" r="r" t="t"/>
            <a:pathLst>
              <a:path extrusionOk="0"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86494"/>
            </a:stretch>
          </a:blipFill>
          <a:ln>
            <a:noFill/>
          </a:ln>
        </p:spPr>
      </p:sp>
      <p:sp>
        <p:nvSpPr>
          <p:cNvPr id="317" name="Google Shape;317;p28"/>
          <p:cNvSpPr txBox="1"/>
          <p:nvPr/>
        </p:nvSpPr>
        <p:spPr>
          <a:xfrm>
            <a:off x="-113940" y="9814073"/>
            <a:ext cx="1865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35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РАФФ</a:t>
            </a:r>
            <a:endParaRPr/>
          </a:p>
        </p:txBody>
      </p:sp>
      <p:pic>
        <p:nvPicPr>
          <p:cNvPr id="318" name="Google Shape;318;p28"/>
          <p:cNvPicPr preferRelativeResize="0"/>
          <p:nvPr/>
        </p:nvPicPr>
        <p:blipFill rotWithShape="1">
          <a:blip r:embed="rId7">
            <a:alphaModFix/>
          </a:blip>
          <a:srcRect b="54026" l="22601" r="48644" t="17222"/>
          <a:stretch/>
        </p:blipFill>
        <p:spPr>
          <a:xfrm>
            <a:off x="5257199" y="3822901"/>
            <a:ext cx="2452750" cy="245277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19" name="Google Shape;319;p28"/>
          <p:cNvSpPr txBox="1"/>
          <p:nvPr/>
        </p:nvSpPr>
        <p:spPr>
          <a:xfrm>
            <a:off x="795150" y="6809738"/>
            <a:ext cx="3000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Фёдор Жирков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20" name="Google Shape;320;p28"/>
          <p:cNvGrpSpPr/>
          <p:nvPr/>
        </p:nvGrpSpPr>
        <p:grpSpPr>
          <a:xfrm>
            <a:off x="13370464" y="4796916"/>
            <a:ext cx="3145538" cy="3608572"/>
            <a:chOff x="0" y="-47625"/>
            <a:chExt cx="862500" cy="989463"/>
          </a:xfrm>
        </p:grpSpPr>
        <p:sp>
          <p:nvSpPr>
            <p:cNvPr id="321" name="Google Shape;321;p28"/>
            <p:cNvSpPr/>
            <p:nvPr/>
          </p:nvSpPr>
          <p:spPr>
            <a:xfrm>
              <a:off x="0" y="0"/>
              <a:ext cx="862412" cy="941838"/>
            </a:xfrm>
            <a:custGeom>
              <a:rect b="b" l="l" r="r" t="t"/>
              <a:pathLst>
                <a:path extrusionOk="0"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322" name="Google Shape;322;p28"/>
            <p:cNvSpPr txBox="1"/>
            <p:nvPr/>
          </p:nvSpPr>
          <p:spPr>
            <a:xfrm>
              <a:off x="0" y="-47625"/>
              <a:ext cx="862500" cy="9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28"/>
          <p:cNvSpPr txBox="1"/>
          <p:nvPr/>
        </p:nvSpPr>
        <p:spPr>
          <a:xfrm>
            <a:off x="13938459" y="6374846"/>
            <a:ext cx="20091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Рустам</a:t>
            </a:r>
            <a:endParaRPr sz="2738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3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и Леша</a:t>
            </a:r>
            <a:endParaRPr sz="2738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13758805" y="7402442"/>
            <a:ext cx="230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13588157" y="3499628"/>
            <a:ext cx="2651125" cy="2651120"/>
          </a:xfrm>
          <a:custGeom>
            <a:rect b="b" l="l" r="r" t="t"/>
            <a:pathLst>
              <a:path extrusionOk="0" h="6349987" w="6350000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13370464" y="8072414"/>
            <a:ext cx="3145217" cy="333081"/>
          </a:xfrm>
          <a:custGeom>
            <a:rect b="b" l="l" r="r" t="t"/>
            <a:pathLst>
              <a:path extrusionOk="0"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pic>
        <p:nvPicPr>
          <p:cNvPr id="327" name="Google Shape;32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3875" y="3828901"/>
            <a:ext cx="2651101" cy="26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64250" y="3723726"/>
            <a:ext cx="2651101" cy="265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 rotWithShape="1">
          <a:blip r:embed="rId10">
            <a:alphaModFix/>
          </a:blip>
          <a:srcRect b="32605" l="0" r="0" t="0"/>
          <a:stretch/>
        </p:blipFill>
        <p:spPr>
          <a:xfrm>
            <a:off x="13532701" y="3615750"/>
            <a:ext cx="2821075" cy="253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335" name="Google Shape;335;p29"/>
          <p:cNvSpPr txBox="1"/>
          <p:nvPr/>
        </p:nvSpPr>
        <p:spPr>
          <a:xfrm>
            <a:off x="1561733" y="5519911"/>
            <a:ext cx="606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THANK'S FOR WATCHING</a:t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 flipH="1">
            <a:off x="-4254153" y="7476061"/>
            <a:ext cx="11881594" cy="3564478"/>
          </a:xfrm>
          <a:custGeom>
            <a:rect b="b" l="l" r="r" t="t"/>
            <a:pathLst>
              <a:path extrusionOk="0"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29"/>
          <p:cNvSpPr/>
          <p:nvPr/>
        </p:nvSpPr>
        <p:spPr>
          <a:xfrm rot="-10585420">
            <a:off x="5627470" y="7867725"/>
            <a:ext cx="3880496" cy="4791406"/>
          </a:xfrm>
          <a:custGeom>
            <a:rect b="b" l="l" r="r" t="t"/>
            <a:pathLst>
              <a:path extrusionOk="0"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99" name="Google Shape;99;p14"/>
          <p:cNvSpPr/>
          <p:nvPr/>
        </p:nvSpPr>
        <p:spPr>
          <a:xfrm rot="7662959">
            <a:off x="15972003" y="8368877"/>
            <a:ext cx="3616680" cy="279110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>
            <a:off x="-1058275" y="-2497675"/>
            <a:ext cx="2684234" cy="5601272"/>
          </a:xfrm>
          <a:custGeom>
            <a:rect b="b" l="l" r="r" t="t"/>
            <a:pathLst>
              <a:path extrusionOk="0"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1" name="Google Shape;101;p14"/>
          <p:cNvGrpSpPr/>
          <p:nvPr/>
        </p:nvGrpSpPr>
        <p:grpSpPr>
          <a:xfrm>
            <a:off x="4236347" y="3103606"/>
            <a:ext cx="9815252" cy="4307745"/>
            <a:chOff x="0" y="-19050"/>
            <a:chExt cx="1895495" cy="831900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1895495" cy="812800"/>
            </a:xfrm>
            <a:custGeom>
              <a:rect b="b" l="l" r="r" t="t"/>
              <a:pathLst>
                <a:path extrusionOk="0"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3" name="Google Shape;103;p14"/>
            <p:cNvSpPr txBox="1"/>
            <p:nvPr/>
          </p:nvSpPr>
          <p:spPr>
            <a:xfrm>
              <a:off x="0" y="-19050"/>
              <a:ext cx="1895400" cy="8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4"/>
          <p:cNvSpPr txBox="1"/>
          <p:nvPr/>
        </p:nvSpPr>
        <p:spPr>
          <a:xfrm>
            <a:off x="4236247" y="5211086"/>
            <a:ext cx="981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for time series</a:t>
            </a:r>
            <a:endParaRPr sz="4000"/>
          </a:p>
        </p:txBody>
      </p:sp>
      <p:sp>
        <p:nvSpPr>
          <p:cNvPr id="105" name="Google Shape;105;p14"/>
          <p:cNvSpPr txBox="1"/>
          <p:nvPr/>
        </p:nvSpPr>
        <p:spPr>
          <a:xfrm>
            <a:off x="4236297" y="4364484"/>
            <a:ext cx="981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Conditional Denoising Diffusion</a:t>
            </a:r>
            <a:endParaRPr sz="5500"/>
          </a:p>
        </p:txBody>
      </p:sp>
      <p:sp>
        <p:nvSpPr>
          <p:cNvPr id="106" name="Google Shape;106;p14"/>
          <p:cNvSpPr txBox="1"/>
          <p:nvPr/>
        </p:nvSpPr>
        <p:spPr>
          <a:xfrm>
            <a:off x="2719596" y="7482578"/>
            <a:ext cx="128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5393660" y="1538248"/>
            <a:ext cx="18657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35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РАФФ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 rot="7659794">
            <a:off x="-4290305" y="6360823"/>
            <a:ext cx="6336736" cy="6474797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3" name="Google Shape;113;p15"/>
          <p:cNvGrpSpPr/>
          <p:nvPr/>
        </p:nvGrpSpPr>
        <p:grpSpPr>
          <a:xfrm>
            <a:off x="5726900" y="3019875"/>
            <a:ext cx="1958051" cy="6178562"/>
            <a:chOff x="0" y="-19050"/>
            <a:chExt cx="368852" cy="1729188"/>
          </a:xfrm>
        </p:grpSpPr>
        <p:sp>
          <p:nvSpPr>
            <p:cNvPr id="114" name="Google Shape;114;p15"/>
            <p:cNvSpPr/>
            <p:nvPr/>
          </p:nvSpPr>
          <p:spPr>
            <a:xfrm>
              <a:off x="0" y="0"/>
              <a:ext cx="368852" cy="1710137"/>
            </a:xfrm>
            <a:custGeom>
              <a:rect b="b" l="l" r="r" t="t"/>
              <a:pathLst>
                <a:path extrusionOk="0"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115" name="Google Shape;115;p1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5"/>
          <p:cNvSpPr txBox="1"/>
          <p:nvPr/>
        </p:nvSpPr>
        <p:spPr>
          <a:xfrm>
            <a:off x="5019317" y="655994"/>
            <a:ext cx="74169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8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CONTENT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 rot="2016048">
            <a:off x="12243487" y="-1005305"/>
            <a:ext cx="10749463" cy="2687366"/>
          </a:xfrm>
          <a:custGeom>
            <a:rect b="b" l="l" r="r" t="t"/>
            <a:pathLst>
              <a:path extrusionOk="0"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15"/>
          <p:cNvSpPr txBox="1"/>
          <p:nvPr/>
        </p:nvSpPr>
        <p:spPr>
          <a:xfrm>
            <a:off x="6023341" y="3548376"/>
            <a:ext cx="1310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6023341" y="5265628"/>
            <a:ext cx="1310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b="1" lang="en-US" sz="4271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6023341" y="6181890"/>
            <a:ext cx="1310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b="1" lang="en-US" sz="4271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6023341" y="7213430"/>
            <a:ext cx="1310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b="1" lang="en-US" sz="4271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6050720" y="8244962"/>
            <a:ext cx="1310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71" u="none" cap="none" strike="noStrike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b="1" lang="en-US" sz="4271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7947263" y="3603130"/>
            <a:ext cx="8095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PIPELINE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7947263" y="5402483"/>
            <a:ext cx="8495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ARCHITECTURE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7947263" y="6316296"/>
            <a:ext cx="8095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7947263" y="7347833"/>
            <a:ext cx="8495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METRICS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7947275" y="8379348"/>
            <a:ext cx="84957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  <a:endParaRPr sz="252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4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6050716" y="4407001"/>
            <a:ext cx="1310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71">
                <a:solidFill>
                  <a:srgbClr val="363636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7947263" y="4488658"/>
            <a:ext cx="8495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MOTIVATION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>
            <a:off x="4994936" y="7891202"/>
            <a:ext cx="1268693" cy="1211025"/>
          </a:xfrm>
          <a:custGeom>
            <a:rect b="b" l="l" r="r" t="t"/>
            <a:pathLst>
              <a:path extrusionOk="0"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6" name="Google Shape;136;p16"/>
          <p:cNvGrpSpPr/>
          <p:nvPr/>
        </p:nvGrpSpPr>
        <p:grpSpPr>
          <a:xfrm>
            <a:off x="1774426" y="2989197"/>
            <a:ext cx="3474164" cy="864717"/>
            <a:chOff x="0" y="-57150"/>
            <a:chExt cx="915000" cy="227743"/>
          </a:xfrm>
        </p:grpSpPr>
        <p:sp>
          <p:nvSpPr>
            <p:cNvPr id="137" name="Google Shape;137;p16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38" name="Google Shape;138;p16"/>
            <p:cNvSpPr txBox="1"/>
            <p:nvPr/>
          </p:nvSpPr>
          <p:spPr>
            <a:xfrm>
              <a:off x="0" y="-57150"/>
              <a:ext cx="915000" cy="2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81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Objective n° 1</a:t>
              </a:r>
              <a:endParaRPr/>
            </a:p>
          </p:txBody>
        </p:sp>
      </p:grpSp>
      <p:sp>
        <p:nvSpPr>
          <p:cNvPr id="139" name="Google Shape;139;p16"/>
          <p:cNvSpPr txBox="1"/>
          <p:nvPr/>
        </p:nvSpPr>
        <p:spPr>
          <a:xfrm>
            <a:off x="2887170" y="1277407"/>
            <a:ext cx="115530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47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1830975" y="4045241"/>
            <a:ext cx="336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7218805" y="2989197"/>
            <a:ext cx="3474163" cy="864717"/>
            <a:chOff x="0" y="-57150"/>
            <a:chExt cx="915000" cy="227743"/>
          </a:xfrm>
        </p:grpSpPr>
        <p:sp>
          <p:nvSpPr>
            <p:cNvPr id="142" name="Google Shape;142;p16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43" name="Google Shape;143;p16"/>
            <p:cNvSpPr txBox="1"/>
            <p:nvPr/>
          </p:nvSpPr>
          <p:spPr>
            <a:xfrm>
              <a:off x="0" y="-57150"/>
              <a:ext cx="915000" cy="2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81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Objective n° 2</a:t>
              </a:r>
              <a:endParaRPr/>
            </a:p>
          </p:txBody>
        </p:sp>
      </p:grpSp>
      <p:sp>
        <p:nvSpPr>
          <p:cNvPr id="144" name="Google Shape;144;p16"/>
          <p:cNvSpPr txBox="1"/>
          <p:nvPr/>
        </p:nvSpPr>
        <p:spPr>
          <a:xfrm>
            <a:off x="6409100" y="4042525"/>
            <a:ext cx="55743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Augmentation of data to increase the size of the dataset</a:t>
            </a:r>
            <a:endParaRPr sz="2400"/>
          </a:p>
        </p:txBody>
      </p:sp>
      <p:grpSp>
        <p:nvGrpSpPr>
          <p:cNvPr id="145" name="Google Shape;145;p16"/>
          <p:cNvGrpSpPr/>
          <p:nvPr/>
        </p:nvGrpSpPr>
        <p:grpSpPr>
          <a:xfrm>
            <a:off x="13284209" y="2989197"/>
            <a:ext cx="3474164" cy="864717"/>
            <a:chOff x="0" y="-57150"/>
            <a:chExt cx="915000" cy="227743"/>
          </a:xfrm>
        </p:grpSpPr>
        <p:sp>
          <p:nvSpPr>
            <p:cNvPr id="146" name="Google Shape;146;p16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47" name="Google Shape;147;p16"/>
            <p:cNvSpPr txBox="1"/>
            <p:nvPr/>
          </p:nvSpPr>
          <p:spPr>
            <a:xfrm>
              <a:off x="0" y="-57150"/>
              <a:ext cx="915000" cy="2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81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Objective n° 3</a:t>
              </a:r>
              <a:endParaRPr/>
            </a:p>
          </p:txBody>
        </p:sp>
      </p:grpSp>
      <p:sp>
        <p:nvSpPr>
          <p:cNvPr id="148" name="Google Shape;148;p16"/>
          <p:cNvSpPr txBox="1"/>
          <p:nvPr/>
        </p:nvSpPr>
        <p:spPr>
          <a:xfrm>
            <a:off x="13200625" y="4045250"/>
            <a:ext cx="47157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Protection of anonymity and confidentiality of data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16758376" y="-890897"/>
            <a:ext cx="2761002" cy="2325110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6"/>
          <p:cNvSpPr/>
          <p:nvPr/>
        </p:nvSpPr>
        <p:spPr>
          <a:xfrm rot="-4184612">
            <a:off x="-1029948" y="8366840"/>
            <a:ext cx="3409845" cy="2979770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16"/>
          <p:cNvSpPr txBox="1"/>
          <p:nvPr/>
        </p:nvSpPr>
        <p:spPr>
          <a:xfrm>
            <a:off x="1524163" y="4045250"/>
            <a:ext cx="39747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Improvement and testing of forecasting algorithms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 rot="10800000">
            <a:off x="-1529775" y="-115158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57" name="Google Shape;157;p17"/>
          <p:cNvSpPr/>
          <p:nvPr/>
        </p:nvSpPr>
        <p:spPr>
          <a:xfrm>
            <a:off x="8663659" y="6071953"/>
            <a:ext cx="960682" cy="1052540"/>
          </a:xfrm>
          <a:custGeom>
            <a:rect b="b" l="l" r="r" t="t"/>
            <a:pathLst>
              <a:path extrusionOk="0"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8" name="Google Shape;158;p17"/>
          <p:cNvGrpSpPr/>
          <p:nvPr/>
        </p:nvGrpSpPr>
        <p:grpSpPr>
          <a:xfrm>
            <a:off x="1926051" y="2268123"/>
            <a:ext cx="4319051" cy="1121136"/>
            <a:chOff x="-37370" y="-41600"/>
            <a:chExt cx="989700" cy="253800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60" name="Google Shape;160;p17"/>
            <p:cNvSpPr txBox="1"/>
            <p:nvPr/>
          </p:nvSpPr>
          <p:spPr>
            <a:xfrm>
              <a:off x="-37370" y="-41600"/>
              <a:ext cx="9897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ETS-decomposition</a:t>
              </a:r>
              <a:endParaRPr sz="1200"/>
            </a:p>
          </p:txBody>
        </p:sp>
      </p:grpSp>
      <p:sp>
        <p:nvSpPr>
          <p:cNvPr id="161" name="Google Shape;161;p17"/>
          <p:cNvSpPr txBox="1"/>
          <p:nvPr/>
        </p:nvSpPr>
        <p:spPr>
          <a:xfrm>
            <a:off x="10068908" y="463757"/>
            <a:ext cx="115530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47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Pipeline</a:t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16446527" y="-2353600"/>
            <a:ext cx="3751154" cy="6213320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3" name="Google Shape;163;p17"/>
          <p:cNvPicPr preferRelativeResize="0"/>
          <p:nvPr/>
        </p:nvPicPr>
        <p:blipFill rotWithShape="1">
          <a:blip r:embed="rId6">
            <a:alphaModFix/>
          </a:blip>
          <a:srcRect b="0" l="48151" r="0" t="0"/>
          <a:stretch/>
        </p:blipFill>
        <p:spPr>
          <a:xfrm>
            <a:off x="1191750" y="3527400"/>
            <a:ext cx="5289975" cy="43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 rot="-4173751">
            <a:off x="-2003541" y="7662236"/>
            <a:ext cx="4307944" cy="4543966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5" name="Google Shape;165;p17"/>
          <p:cNvGrpSpPr/>
          <p:nvPr/>
        </p:nvGrpSpPr>
        <p:grpSpPr>
          <a:xfrm>
            <a:off x="7084826" y="3484801"/>
            <a:ext cx="8547049" cy="3317394"/>
            <a:chOff x="-37370" y="-41600"/>
            <a:chExt cx="989700" cy="253800"/>
          </a:xfrm>
        </p:grpSpPr>
        <p:sp>
          <p:nvSpPr>
            <p:cNvPr id="166" name="Google Shape;166;p17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67" name="Google Shape;167;p17"/>
            <p:cNvSpPr txBox="1"/>
            <p:nvPr/>
          </p:nvSpPr>
          <p:spPr>
            <a:xfrm>
              <a:off x="-37370" y="-41600"/>
              <a:ext cx="9897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Denoising diffusion</a:t>
              </a:r>
              <a:endParaRPr b="1" sz="428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(CNN architecture)</a:t>
              </a:r>
              <a:endParaRPr b="1" sz="428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68" name="Google Shape;168;p17"/>
          <p:cNvSpPr/>
          <p:nvPr/>
        </p:nvSpPr>
        <p:spPr>
          <a:xfrm flipH="1" rot="-8979529">
            <a:off x="6341388" y="2675498"/>
            <a:ext cx="2593450" cy="567841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9" name="Google Shape;169;p17"/>
          <p:cNvGrpSpPr/>
          <p:nvPr/>
        </p:nvGrpSpPr>
        <p:grpSpPr>
          <a:xfrm>
            <a:off x="652679" y="471584"/>
            <a:ext cx="2820949" cy="1121121"/>
            <a:chOff x="-852937" y="-383777"/>
            <a:chExt cx="930300" cy="174681"/>
          </a:xfrm>
        </p:grpSpPr>
        <p:sp>
          <p:nvSpPr>
            <p:cNvPr id="170" name="Google Shape;170;p17"/>
            <p:cNvSpPr/>
            <p:nvPr/>
          </p:nvSpPr>
          <p:spPr>
            <a:xfrm>
              <a:off x="-837744" y="-379689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71" name="Google Shape;171;p17"/>
            <p:cNvSpPr txBox="1"/>
            <p:nvPr/>
          </p:nvSpPr>
          <p:spPr>
            <a:xfrm>
              <a:off x="-852937" y="-383777"/>
              <a:ext cx="930300" cy="1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real data</a:t>
              </a:r>
              <a:endParaRPr sz="2700"/>
            </a:p>
          </p:txBody>
        </p:sp>
      </p:grpSp>
      <p:sp>
        <p:nvSpPr>
          <p:cNvPr id="172" name="Google Shape;172;p17"/>
          <p:cNvSpPr/>
          <p:nvPr/>
        </p:nvSpPr>
        <p:spPr>
          <a:xfrm flipH="1" rot="-8981750">
            <a:off x="3612688" y="1536666"/>
            <a:ext cx="1918634" cy="378922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3" name="Google Shape;173;p17"/>
          <p:cNvGrpSpPr/>
          <p:nvPr/>
        </p:nvGrpSpPr>
        <p:grpSpPr>
          <a:xfrm>
            <a:off x="14173565" y="8473709"/>
            <a:ext cx="3114458" cy="1121121"/>
            <a:chOff x="-852937" y="-383777"/>
            <a:chExt cx="930300" cy="174681"/>
          </a:xfrm>
        </p:grpSpPr>
        <p:sp>
          <p:nvSpPr>
            <p:cNvPr id="174" name="Google Shape;174;p17"/>
            <p:cNvSpPr/>
            <p:nvPr/>
          </p:nvSpPr>
          <p:spPr>
            <a:xfrm>
              <a:off x="-837744" y="-379689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75" name="Google Shape;175;p17"/>
            <p:cNvSpPr txBox="1"/>
            <p:nvPr/>
          </p:nvSpPr>
          <p:spPr>
            <a:xfrm>
              <a:off x="-852937" y="-383777"/>
              <a:ext cx="930300" cy="1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fake </a:t>
              </a:r>
              <a:r>
                <a:rPr b="1" lang="en-US" sz="42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data</a:t>
              </a:r>
              <a:endParaRPr sz="2700"/>
            </a:p>
          </p:txBody>
        </p:sp>
      </p:grpSp>
      <p:sp>
        <p:nvSpPr>
          <p:cNvPr id="176" name="Google Shape;176;p17"/>
          <p:cNvSpPr/>
          <p:nvPr/>
        </p:nvSpPr>
        <p:spPr>
          <a:xfrm rot="2891819">
            <a:off x="10621366" y="7707449"/>
            <a:ext cx="3491074" cy="456651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/>
          <p:nvPr/>
        </p:nvSpPr>
        <p:spPr>
          <a:xfrm rot="10800000">
            <a:off x="10450500" y="919497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sp>
        <p:nvSpPr>
          <p:cNvPr id="182" name="Google Shape;182;p18"/>
          <p:cNvSpPr txBox="1"/>
          <p:nvPr/>
        </p:nvSpPr>
        <p:spPr>
          <a:xfrm>
            <a:off x="940250" y="648175"/>
            <a:ext cx="6433200" cy="30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781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Denoising Diffusion</a:t>
            </a:r>
            <a:endParaRPr sz="1200"/>
          </a:p>
        </p:txBody>
      </p:sp>
      <p:sp>
        <p:nvSpPr>
          <p:cNvPr id="183" name="Google Shape;183;p18"/>
          <p:cNvSpPr/>
          <p:nvPr/>
        </p:nvSpPr>
        <p:spPr>
          <a:xfrm>
            <a:off x="-1714576" y="8220798"/>
            <a:ext cx="4550893" cy="5627158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175" y="3029125"/>
            <a:ext cx="11069826" cy="4228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8"/>
          <p:cNvGrpSpPr/>
          <p:nvPr/>
        </p:nvGrpSpPr>
        <p:grpSpPr>
          <a:xfrm>
            <a:off x="1166849" y="5266848"/>
            <a:ext cx="3602409" cy="1052559"/>
            <a:chOff x="-37370" y="-41600"/>
            <a:chExt cx="989700" cy="253800"/>
          </a:xfrm>
        </p:grpSpPr>
        <p:sp>
          <p:nvSpPr>
            <p:cNvPr id="186" name="Google Shape;186;p18"/>
            <p:cNvSpPr/>
            <p:nvPr/>
          </p:nvSpPr>
          <p:spPr>
            <a:xfrm>
              <a:off x="0" y="0"/>
              <a:ext cx="914964" cy="170593"/>
            </a:xfrm>
            <a:custGeom>
              <a:rect b="b" l="l" r="r" t="t"/>
              <a:pathLst>
                <a:path extrusionOk="0"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</p:sp>
        <p:sp>
          <p:nvSpPr>
            <p:cNvPr id="187" name="Google Shape;187;p18"/>
            <p:cNvSpPr txBox="1"/>
            <p:nvPr/>
          </p:nvSpPr>
          <p:spPr>
            <a:xfrm>
              <a:off x="-37370" y="-41600"/>
              <a:ext cx="9897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8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CNN</a:t>
              </a:r>
              <a:endParaRPr sz="1200"/>
            </a:p>
          </p:txBody>
        </p:sp>
      </p:grpSp>
      <p:grpSp>
        <p:nvGrpSpPr>
          <p:cNvPr id="188" name="Google Shape;188;p18"/>
          <p:cNvGrpSpPr/>
          <p:nvPr/>
        </p:nvGrpSpPr>
        <p:grpSpPr>
          <a:xfrm>
            <a:off x="1285925" y="6319400"/>
            <a:ext cx="3602387" cy="3101711"/>
            <a:chOff x="0" y="0"/>
            <a:chExt cx="389919" cy="1810901"/>
          </a:xfrm>
        </p:grpSpPr>
        <p:sp>
          <p:nvSpPr>
            <p:cNvPr id="189" name="Google Shape;189;p18"/>
            <p:cNvSpPr/>
            <p:nvPr/>
          </p:nvSpPr>
          <p:spPr>
            <a:xfrm>
              <a:off x="0" y="0"/>
              <a:ext cx="368852" cy="1710137"/>
            </a:xfrm>
            <a:custGeom>
              <a:rect b="b" l="l" r="r" t="t"/>
              <a:pathLst>
                <a:path extrusionOk="0"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190" name="Google Shape;190;p18"/>
            <p:cNvSpPr txBox="1"/>
            <p:nvPr/>
          </p:nvSpPr>
          <p:spPr>
            <a:xfrm>
              <a:off x="20919" y="81701"/>
              <a:ext cx="369000" cy="17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-Conv1d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-BatchNorm1d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-ReLU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-Dropout</a:t>
              </a:r>
              <a:endPara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8"/>
          <p:cNvSpPr/>
          <p:nvPr/>
        </p:nvSpPr>
        <p:spPr>
          <a:xfrm flipH="1" rot="-813305">
            <a:off x="4926192" y="6696334"/>
            <a:ext cx="1667387" cy="600056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2" name="Google Shape;192;p18"/>
          <p:cNvGrpSpPr/>
          <p:nvPr/>
        </p:nvGrpSpPr>
        <p:grpSpPr>
          <a:xfrm>
            <a:off x="14732000" y="5266813"/>
            <a:ext cx="2759256" cy="1052602"/>
            <a:chOff x="-756179" y="8255748"/>
            <a:chExt cx="411240" cy="1710157"/>
          </a:xfrm>
        </p:grpSpPr>
        <p:sp>
          <p:nvSpPr>
            <p:cNvPr id="193" name="Google Shape;193;p18"/>
            <p:cNvSpPr/>
            <p:nvPr/>
          </p:nvSpPr>
          <p:spPr>
            <a:xfrm>
              <a:off x="-727623" y="8255768"/>
              <a:ext cx="382684" cy="1710137"/>
            </a:xfrm>
            <a:custGeom>
              <a:rect b="b" l="l" r="r" t="t"/>
              <a:pathLst>
                <a:path extrusionOk="0"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194" name="Google Shape;194;p18"/>
            <p:cNvSpPr txBox="1"/>
            <p:nvPr/>
          </p:nvSpPr>
          <p:spPr>
            <a:xfrm>
              <a:off x="-756179" y="8255748"/>
              <a:ext cx="364800" cy="1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conditional data</a:t>
              </a:r>
              <a:endParaRPr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/>
          <p:nvPr/>
        </p:nvSpPr>
        <p:spPr>
          <a:xfrm rot="10800000">
            <a:off x="10450500" y="919497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00" name="Google Shape;200;p19"/>
          <p:cNvSpPr txBox="1"/>
          <p:nvPr/>
        </p:nvSpPr>
        <p:spPr>
          <a:xfrm>
            <a:off x="940250" y="648175"/>
            <a:ext cx="105186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Diffusion results 1/2</a:t>
            </a:r>
            <a:endParaRPr sz="7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81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4">
            <a:alphaModFix/>
          </a:blip>
          <a:srcRect b="42379" l="0" r="0" t="0"/>
          <a:stretch/>
        </p:blipFill>
        <p:spPr>
          <a:xfrm>
            <a:off x="828249" y="1749725"/>
            <a:ext cx="15874346" cy="853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/>
          <p:nvPr/>
        </p:nvSpPr>
        <p:spPr>
          <a:xfrm>
            <a:off x="-2914076" y="8764844"/>
            <a:ext cx="3960610" cy="2950350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/>
          <p:nvPr/>
        </p:nvSpPr>
        <p:spPr>
          <a:xfrm rot="10800000">
            <a:off x="10450500" y="919497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08" name="Google Shape;208;p20"/>
          <p:cNvSpPr txBox="1"/>
          <p:nvPr/>
        </p:nvSpPr>
        <p:spPr>
          <a:xfrm>
            <a:off x="940250" y="648175"/>
            <a:ext cx="105186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 Diffusion results 2/2</a:t>
            </a:r>
            <a:endParaRPr sz="7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81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 b="0" l="0" r="0" t="57074"/>
          <a:stretch/>
        </p:blipFill>
        <p:spPr>
          <a:xfrm>
            <a:off x="278925" y="2033575"/>
            <a:ext cx="17730150" cy="71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/>
          <p:nvPr/>
        </p:nvSpPr>
        <p:spPr>
          <a:xfrm rot="-5400000">
            <a:off x="-1256726" y="9298244"/>
            <a:ext cx="3960610" cy="2950350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/>
          <p:nvPr/>
        </p:nvSpPr>
        <p:spPr>
          <a:xfrm rot="10800000">
            <a:off x="10450500" y="919497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sp>
        <p:nvSpPr>
          <p:cNvPr id="216" name="Google Shape;216;p21"/>
          <p:cNvSpPr txBox="1"/>
          <p:nvPr/>
        </p:nvSpPr>
        <p:spPr>
          <a:xfrm>
            <a:off x="940250" y="648175"/>
            <a:ext cx="10518600" cy="4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Diffusion+ETS results </a:t>
            </a:r>
            <a:endParaRPr sz="7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0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781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-2914076" y="8764844"/>
            <a:ext cx="3960610" cy="2950350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8" name="Google Shape;218;p21"/>
          <p:cNvPicPr preferRelativeResize="0"/>
          <p:nvPr/>
        </p:nvPicPr>
        <p:blipFill rotWithShape="1">
          <a:blip r:embed="rId5">
            <a:alphaModFix/>
          </a:blip>
          <a:srcRect b="15242" l="921" r="0" t="71350"/>
          <a:stretch/>
        </p:blipFill>
        <p:spPr>
          <a:xfrm>
            <a:off x="940250" y="2265175"/>
            <a:ext cx="16357904" cy="373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6">
            <a:alphaModFix/>
          </a:blip>
          <a:srcRect b="16778" l="0" r="0" t="69124"/>
          <a:stretch/>
        </p:blipFill>
        <p:spPr>
          <a:xfrm>
            <a:off x="964964" y="5848576"/>
            <a:ext cx="16358060" cy="3733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